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43891200" cx="310896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824">
          <p15:clr>
            <a:srgbClr val="A4A3A4"/>
          </p15:clr>
        </p15:guide>
        <p15:guide id="2" pos="979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7" roundtripDataSignature="AMtx7mj6zv2HkfdtuIhxqwRrdR2nA9J5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824" orient="horz"/>
        <p:guide pos="979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14563" y="685800"/>
            <a:ext cx="2428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214563" y="685800"/>
            <a:ext cx="24288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554163" y="1757363"/>
            <a:ext cx="27981275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554480" y="10241296"/>
            <a:ext cx="13731240" cy="28966163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indent="-1060450" lvl="0" marL="45720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Char char="•"/>
              <a:defRPr sz="13100"/>
            </a:lvl1pPr>
            <a:lvl2pPr indent="-939800" lvl="1" marL="914400" algn="l"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–"/>
              <a:defRPr sz="11200"/>
            </a:lvl2pPr>
            <a:lvl3pPr indent="-825500" lvl="2" marL="13716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3pPr>
            <a:lvl4pPr indent="-762000" lvl="3" marL="18288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–"/>
              <a:defRPr sz="8400"/>
            </a:lvl4pPr>
            <a:lvl5pPr indent="-762000" lvl="4" marL="2286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»"/>
              <a:defRPr sz="8400"/>
            </a:lvl5pPr>
            <a:lvl6pPr indent="-762000" lvl="5" marL="27432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6pPr>
            <a:lvl7pPr indent="-762000" lvl="6" marL="32004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7pPr>
            <a:lvl8pPr indent="-762000" lvl="7" marL="3657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8pPr>
            <a:lvl9pPr indent="-762000" lvl="8" marL="41148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15803880" y="10241296"/>
            <a:ext cx="13731240" cy="28966163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indent="-1060450" lvl="0" marL="45720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Char char="•"/>
              <a:defRPr sz="13100"/>
            </a:lvl1pPr>
            <a:lvl2pPr indent="-939800" lvl="1" marL="914400" algn="l"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–"/>
              <a:defRPr sz="11200"/>
            </a:lvl2pPr>
            <a:lvl3pPr indent="-825500" lvl="2" marL="13716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3pPr>
            <a:lvl4pPr indent="-762000" lvl="3" marL="18288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–"/>
              <a:defRPr sz="8400"/>
            </a:lvl4pPr>
            <a:lvl5pPr indent="-762000" lvl="4" marL="22860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»"/>
              <a:defRPr sz="8400"/>
            </a:lvl5pPr>
            <a:lvl6pPr indent="-762000" lvl="5" marL="27432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6pPr>
            <a:lvl7pPr indent="-762000" lvl="6" marL="32004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7pPr>
            <a:lvl8pPr indent="-762000" lvl="7" marL="3657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8pPr>
            <a:lvl9pPr indent="-762000" lvl="8" marL="41148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1554163" y="1757363"/>
            <a:ext cx="27981275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061245" y="10733882"/>
            <a:ext cx="28967112" cy="27981275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7312660" y="16984986"/>
            <a:ext cx="37449760" cy="699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-6936740" y="10248906"/>
            <a:ext cx="37449760" cy="2046732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2331720" y="13634723"/>
            <a:ext cx="26426160" cy="940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4663440" y="24871680"/>
            <a:ext cx="21762720" cy="1121664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lvl="0" algn="ctr">
              <a:spcBef>
                <a:spcPts val="3000"/>
              </a:spcBef>
              <a:spcAft>
                <a:spcPts val="0"/>
              </a:spcAft>
              <a:buClr>
                <a:srgbClr val="888888"/>
              </a:buClr>
              <a:buSzPts val="150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620"/>
              </a:spcBef>
              <a:spcAft>
                <a:spcPts val="0"/>
              </a:spcAft>
              <a:buClr>
                <a:srgbClr val="888888"/>
              </a:buClr>
              <a:buSzPts val="13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240"/>
              </a:spcBef>
              <a:spcAft>
                <a:spcPts val="0"/>
              </a:spcAft>
              <a:buClr>
                <a:srgbClr val="888888"/>
              </a:buClr>
              <a:buSzPts val="1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1554163" y="1757363"/>
            <a:ext cx="27981275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554163" y="10240963"/>
            <a:ext cx="27981275" cy="28967112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2455864" y="28204163"/>
            <a:ext cx="26426160" cy="871728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87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2455864" y="18602979"/>
            <a:ext cx="26426160" cy="9601197"/>
          </a:xfrm>
          <a:prstGeom prst="rect">
            <a:avLst/>
          </a:prstGeom>
          <a:noFill/>
          <a:ln>
            <a:noFill/>
          </a:ln>
        </p:spPr>
        <p:txBody>
          <a:bodyPr anchorCtr="0" anchor="b" bIns="214200" lIns="428375" spcFirstLastPara="1" rIns="428375" wrap="square" tIns="214200">
            <a:noAutofit/>
          </a:bodyPr>
          <a:lstStyle>
            <a:lvl1pPr indent="-228600" lvl="0" marL="457200" algn="l">
              <a:spcBef>
                <a:spcPts val="1880"/>
              </a:spcBef>
              <a:spcAft>
                <a:spcPts val="0"/>
              </a:spcAft>
              <a:buClr>
                <a:srgbClr val="888888"/>
              </a:buClr>
              <a:buSzPts val="9400"/>
              <a:buNone/>
              <a:defRPr sz="94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1680"/>
              </a:spcBef>
              <a:spcAft>
                <a:spcPts val="0"/>
              </a:spcAft>
              <a:buClr>
                <a:srgbClr val="888888"/>
              </a:buClr>
              <a:buSzPts val="8400"/>
              <a:buNone/>
              <a:defRPr sz="8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7500"/>
              <a:buNone/>
              <a:defRPr sz="75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320"/>
              </a:spcBef>
              <a:spcAft>
                <a:spcPts val="0"/>
              </a:spcAft>
              <a:buClr>
                <a:srgbClr val="888888"/>
              </a:buClr>
              <a:buSzPts val="6600"/>
              <a:buNone/>
              <a:defRPr sz="6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554163" y="1757363"/>
            <a:ext cx="27981275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554480" y="9824723"/>
            <a:ext cx="13736639" cy="4094477"/>
          </a:xfrm>
          <a:prstGeom prst="rect">
            <a:avLst/>
          </a:prstGeom>
          <a:noFill/>
          <a:ln>
            <a:noFill/>
          </a:ln>
        </p:spPr>
        <p:txBody>
          <a:bodyPr anchorCtr="0" anchor="b" bIns="214200" lIns="428375" spcFirstLastPara="1" rIns="428375" wrap="square" tIns="214200">
            <a:noAutofit/>
          </a:bodyPr>
          <a:lstStyle>
            <a:lvl1pPr indent="-228600" lvl="0" marL="457200" algn="l"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b="1" sz="11200"/>
            </a:lvl1pPr>
            <a:lvl2pPr indent="-228600" lvl="1" marL="9144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None/>
              <a:defRPr b="1" sz="9400"/>
            </a:lvl2pPr>
            <a:lvl3pPr indent="-228600" lvl="2" marL="1371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b="1" sz="8400"/>
            </a:lvl3pPr>
            <a:lvl4pPr indent="-228600" lvl="3" marL="18288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4pPr>
            <a:lvl5pPr indent="-228600" lvl="4" marL="22860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5pPr>
            <a:lvl6pPr indent="-228600" lvl="5" marL="27432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6pPr>
            <a:lvl7pPr indent="-228600" lvl="6" marL="32004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7pPr>
            <a:lvl8pPr indent="-228600" lvl="7" marL="3657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8pPr>
            <a:lvl9pPr indent="-228600" lvl="8" marL="41148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554480" y="13919200"/>
            <a:ext cx="13736639" cy="25288243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indent="-939800" lvl="0" marL="457200" algn="l"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•"/>
              <a:defRPr sz="11200"/>
            </a:lvl1pPr>
            <a:lvl2pPr indent="-825500" lvl="1" marL="9144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–"/>
              <a:defRPr sz="9400"/>
            </a:lvl2pPr>
            <a:lvl3pPr indent="-762000" lvl="2" marL="1371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3pPr>
            <a:lvl4pPr indent="-704850" lvl="3" marL="18288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–"/>
              <a:defRPr sz="7500"/>
            </a:lvl4pPr>
            <a:lvl5pPr indent="-704850" lvl="4" marL="22860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»"/>
              <a:defRPr sz="7500"/>
            </a:lvl5pPr>
            <a:lvl6pPr indent="-704850" lvl="5" marL="27432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6pPr>
            <a:lvl7pPr indent="-704850" lvl="6" marL="32004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7pPr>
            <a:lvl8pPr indent="-704850" lvl="7" marL="3657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8pPr>
            <a:lvl9pPr indent="-704850" lvl="8" marL="41148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5793094" y="9824723"/>
            <a:ext cx="13742035" cy="4094477"/>
          </a:xfrm>
          <a:prstGeom prst="rect">
            <a:avLst/>
          </a:prstGeom>
          <a:noFill/>
          <a:ln>
            <a:noFill/>
          </a:ln>
        </p:spPr>
        <p:txBody>
          <a:bodyPr anchorCtr="0" anchor="b" bIns="214200" lIns="428375" spcFirstLastPara="1" rIns="428375" wrap="square" tIns="214200">
            <a:noAutofit/>
          </a:bodyPr>
          <a:lstStyle>
            <a:lvl1pPr indent="-228600" lvl="0" marL="457200" algn="l"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b="1" sz="11200"/>
            </a:lvl1pPr>
            <a:lvl2pPr indent="-228600" lvl="1" marL="9144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None/>
              <a:defRPr b="1" sz="9400"/>
            </a:lvl2pPr>
            <a:lvl3pPr indent="-228600" lvl="2" marL="1371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None/>
              <a:defRPr b="1" sz="8400"/>
            </a:lvl3pPr>
            <a:lvl4pPr indent="-228600" lvl="3" marL="18288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4pPr>
            <a:lvl5pPr indent="-228600" lvl="4" marL="22860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5pPr>
            <a:lvl6pPr indent="-228600" lvl="5" marL="27432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6pPr>
            <a:lvl7pPr indent="-228600" lvl="6" marL="32004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7pPr>
            <a:lvl8pPr indent="-228600" lvl="7" marL="3657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8pPr>
            <a:lvl9pPr indent="-228600" lvl="8" marL="41148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b="1" sz="75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15793094" y="13919200"/>
            <a:ext cx="13742035" cy="25288243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indent="-939800" lvl="0" marL="457200" algn="l"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•"/>
              <a:defRPr sz="11200"/>
            </a:lvl1pPr>
            <a:lvl2pPr indent="-825500" lvl="1" marL="9144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–"/>
              <a:defRPr sz="9400"/>
            </a:lvl2pPr>
            <a:lvl3pPr indent="-762000" lvl="2" marL="137160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Char char="•"/>
              <a:defRPr sz="8400"/>
            </a:lvl3pPr>
            <a:lvl4pPr indent="-704850" lvl="3" marL="18288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–"/>
              <a:defRPr sz="7500"/>
            </a:lvl4pPr>
            <a:lvl5pPr indent="-704850" lvl="4" marL="22860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»"/>
              <a:defRPr sz="7500"/>
            </a:lvl5pPr>
            <a:lvl6pPr indent="-704850" lvl="5" marL="27432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6pPr>
            <a:lvl7pPr indent="-704850" lvl="6" marL="32004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7pPr>
            <a:lvl8pPr indent="-704850" lvl="7" marL="36576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8pPr>
            <a:lvl9pPr indent="-704850" lvl="8" marL="411480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sz="75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554163" y="1757363"/>
            <a:ext cx="27981275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1554485" y="1747520"/>
            <a:ext cx="10228264" cy="7437120"/>
          </a:xfrm>
          <a:prstGeom prst="rect">
            <a:avLst/>
          </a:prstGeom>
          <a:noFill/>
          <a:ln>
            <a:noFill/>
          </a:ln>
        </p:spPr>
        <p:txBody>
          <a:bodyPr anchorCtr="0" anchor="b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9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12155170" y="1747536"/>
            <a:ext cx="17379950" cy="37459923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indent="-1181100" lvl="0" marL="457200" algn="l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Char char="•"/>
              <a:defRPr sz="15000"/>
            </a:lvl1pPr>
            <a:lvl2pPr indent="-1060450" lvl="1" marL="91440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Char char="–"/>
              <a:defRPr sz="13100"/>
            </a:lvl2pPr>
            <a:lvl3pPr indent="-939800" lvl="2" marL="1371600" algn="l"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•"/>
              <a:defRPr sz="11200"/>
            </a:lvl3pPr>
            <a:lvl4pPr indent="-825500" lvl="3" marL="18288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–"/>
              <a:defRPr sz="9400"/>
            </a:lvl4pPr>
            <a:lvl5pPr indent="-825500" lvl="4" marL="22860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»"/>
              <a:defRPr sz="9400"/>
            </a:lvl5pPr>
            <a:lvl6pPr indent="-825500" lvl="5" marL="27432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6pPr>
            <a:lvl7pPr indent="-825500" lvl="6" marL="32004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7pPr>
            <a:lvl8pPr indent="-825500" lvl="7" marL="36576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8pPr>
            <a:lvl9pPr indent="-825500" lvl="8" marL="411480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Char char="•"/>
              <a:defRPr sz="94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1554485" y="9184656"/>
            <a:ext cx="10228264" cy="30022803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indent="-228600" lvl="0" marL="457200" algn="l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/>
            </a:lvl1pPr>
            <a:lvl2pPr indent="-228600" lvl="1" marL="914400" algn="l"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2pPr>
            <a:lvl3pPr indent="-228600" lvl="2" marL="1371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3pPr>
            <a:lvl4pPr indent="-228600" lvl="3" marL="18288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4pPr>
            <a:lvl5pPr indent="-228600" lvl="4" marL="22860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5pPr>
            <a:lvl6pPr indent="-228600" lvl="5" marL="27432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6pPr>
            <a:lvl7pPr indent="-228600" lvl="6" marL="32004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7pPr>
            <a:lvl8pPr indent="-228600" lvl="7" marL="3657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8pPr>
            <a:lvl9pPr indent="-228600" lvl="8" marL="41148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093779" y="30723840"/>
            <a:ext cx="18653760" cy="3627123"/>
          </a:xfrm>
          <a:prstGeom prst="rect">
            <a:avLst/>
          </a:prstGeom>
          <a:noFill/>
          <a:ln>
            <a:noFill/>
          </a:ln>
        </p:spPr>
        <p:txBody>
          <a:bodyPr anchorCtr="0" anchor="b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9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6093779" y="3921760"/>
            <a:ext cx="18653760" cy="2633472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6093779" y="34350963"/>
            <a:ext cx="18653760" cy="5151117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indent="-228600" lvl="0" marL="457200" algn="l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/>
            </a:lvl1pPr>
            <a:lvl2pPr indent="-228600" lvl="1" marL="914400" algn="l"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2pPr>
            <a:lvl3pPr indent="-228600" lvl="2" marL="137160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/>
            </a:lvl3pPr>
            <a:lvl4pPr indent="-228600" lvl="3" marL="18288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4pPr>
            <a:lvl5pPr indent="-228600" lvl="4" marL="22860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5pPr>
            <a:lvl6pPr indent="-228600" lvl="5" marL="27432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6pPr>
            <a:lvl7pPr indent="-228600" lvl="6" marL="32004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7pPr>
            <a:lvl8pPr indent="-228600" lvl="7" marL="36576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8pPr>
            <a:lvl9pPr indent="-228600" lvl="8" marL="411480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554163" y="1757363"/>
            <a:ext cx="27981275" cy="73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554163" y="10240963"/>
            <a:ext cx="27981275" cy="28967112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>
            <a:lvl1pPr indent="-1181100" lvl="0" marL="457200" marR="0" rtl="0" algn="l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Arial"/>
              <a:buChar char="•"/>
              <a:defRPr b="0" i="0" sz="1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60450" lvl="1" marL="914400" marR="0" rtl="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Char char="–"/>
              <a:defRPr b="0" i="0" sz="1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39800" lvl="2" marL="1371600" marR="0" rtl="0" algn="l"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b="0" i="0" sz="1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25500" lvl="3" marL="1828800" marR="0" rtl="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–"/>
              <a:defRPr b="0" i="0" sz="9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25500" lvl="4" marL="2286000" marR="0" rtl="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»"/>
              <a:defRPr b="0" i="0" sz="9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25500" lvl="5" marL="2743200" marR="0" rtl="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b="0" i="0" sz="9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25500" lvl="6" marL="3200400" marR="0" rtl="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b="0" i="0" sz="9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25500" lvl="7" marL="3657600" marR="0" rtl="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b="0" i="0" sz="9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25500" lvl="8" marL="4114800" marR="0" rtl="0" algn="l"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Arial"/>
              <a:buChar char="•"/>
              <a:defRPr b="0" i="0" sz="9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5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2.png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0" y="272125"/>
            <a:ext cx="31089600" cy="43891200"/>
            <a:chOff x="0" y="0"/>
            <a:chExt cx="31089600" cy="43891200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31089600" cy="43891200"/>
            </a:xfrm>
            <a:prstGeom prst="rect">
              <a:avLst/>
            </a:prstGeom>
            <a:solidFill>
              <a:srgbClr val="A32638"/>
            </a:solidFill>
            <a:ln cap="flat" cmpd="sng" w="38100">
              <a:solidFill>
                <a:srgbClr val="ADAF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7450" lIns="94900" spcFirstLastPara="1" rIns="94900" wrap="square" tIns="47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777875" y="5486400"/>
              <a:ext cx="29624338" cy="3703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7450" lIns="94900" spcFirstLastPara="1" rIns="94900" wrap="square" tIns="47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777875" y="777875"/>
              <a:ext cx="29625925" cy="411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7450" lIns="94900" spcFirstLastPara="1" rIns="94900" wrap="square" tIns="474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"/>
          <p:cNvSpPr txBox="1"/>
          <p:nvPr>
            <p:ph idx="2" type="body"/>
          </p:nvPr>
        </p:nvSpPr>
        <p:spPr>
          <a:xfrm>
            <a:off x="15519650" y="5432350"/>
            <a:ext cx="15544800" cy="290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375" spcFirstLastPara="1" rIns="428375" wrap="square" tIns="214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b="1" lang="en-US" sz="6000"/>
              <a:t>Results</a:t>
            </a:r>
            <a:r>
              <a:rPr b="1" lang="en-US" sz="8000"/>
              <a:t> </a:t>
            </a:r>
            <a:endParaRPr b="1"/>
          </a:p>
          <a:p>
            <a:pPr indent="-1376363" lvl="0" marL="1604963" rtl="0" algn="l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/>
              <a:t>A map p</a:t>
            </a:r>
            <a:r>
              <a:rPr lang="en-US" sz="3000"/>
              <a:t>lot of the driver, restaurants and customers location on map</a:t>
            </a:r>
            <a:endParaRPr sz="3000"/>
          </a:p>
          <a:p>
            <a:pPr indent="-1376363" lvl="0" marL="1604963" rtl="0" algn="l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/>
              <a:t>Assignment of driver to a order </a:t>
            </a:r>
            <a:endParaRPr sz="3000"/>
          </a:p>
          <a:p>
            <a:pPr indent="-1376362" lvl="0" marL="1604962" rtl="0" algn="l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/>
              <a:t>Reduced Makespan</a:t>
            </a:r>
            <a:endParaRPr sz="3000"/>
          </a:p>
          <a:p>
            <a:pPr indent="-1376362" lvl="0" marL="1604962" rtl="0" algn="l">
              <a:spcBef>
                <a:spcPts val="1320"/>
              </a:spcBef>
              <a:spcAft>
                <a:spcPts val="0"/>
              </a:spcAft>
              <a:buSzPts val="3000"/>
              <a:buFont typeface="Calibri"/>
              <a:buChar char="•"/>
            </a:pPr>
            <a:r>
              <a:rPr lang="en-US" sz="3000"/>
              <a:t>Optimized routes and total travel times and distances</a:t>
            </a:r>
            <a:endParaRPr sz="3000"/>
          </a:p>
          <a:p>
            <a:pPr indent="-1376362" lvl="0" marL="1604962" rtl="0" algn="l">
              <a:spcBef>
                <a:spcPts val="1320"/>
              </a:spcBef>
              <a:spcAft>
                <a:spcPts val="0"/>
              </a:spcAft>
              <a:buSzPts val="3000"/>
              <a:buFont typeface="Calibri"/>
              <a:buChar char="•"/>
            </a:pPr>
            <a:r>
              <a:rPr lang="en-US" sz="3000"/>
              <a:t>Orders are delivered in sequence as per the optimized route generated, not necessarily at once</a:t>
            </a:r>
            <a:endParaRPr sz="3000"/>
          </a:p>
          <a:p>
            <a:pPr indent="0" lvl="0" marL="1604962" rtl="0" algn="l">
              <a:spcBef>
                <a:spcPts val="132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320"/>
              </a:spcBef>
              <a:spcAft>
                <a:spcPts val="0"/>
              </a:spcAft>
              <a:buNone/>
            </a:pPr>
            <a:r>
              <a:rPr b="1" lang="en-US" sz="4000"/>
              <a:t>Plot of points:</a:t>
            </a:r>
            <a:endParaRPr b="1" sz="4000"/>
          </a:p>
          <a:p>
            <a:pPr indent="-1185863" lvl="0" marL="1604963" rtl="0" algn="l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t/>
            </a:r>
            <a:endParaRPr sz="6600"/>
          </a:p>
          <a:p>
            <a:pPr indent="0" lvl="0" marL="0" rtl="0" algn="l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t/>
            </a:r>
            <a:endParaRPr sz="6600"/>
          </a:p>
          <a:p>
            <a:pPr indent="0" lvl="0" marL="0" rtl="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None/>
            </a:pPr>
            <a:r>
              <a:rPr b="1" lang="en-US" sz="4000"/>
              <a:t>Plot of routes:</a:t>
            </a:r>
            <a:endParaRPr b="1" sz="4000"/>
          </a:p>
          <a:p>
            <a:pPr indent="0" lvl="0" marL="0" rtl="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None/>
            </a:pPr>
            <a:r>
              <a:rPr b="1" lang="en-US" sz="4000"/>
              <a:t>Case1: </a:t>
            </a:r>
            <a:endParaRPr b="1" sz="4000"/>
          </a:p>
          <a:p>
            <a:pPr indent="0" lvl="0" marL="0" rtl="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None/>
            </a:pPr>
            <a:r>
              <a:rPr lang="en-US" sz="4000"/>
              <a:t>4 drivers, 5 </a:t>
            </a:r>
            <a:r>
              <a:rPr lang="en-US" sz="4000"/>
              <a:t>orders</a:t>
            </a:r>
            <a:r>
              <a:rPr lang="en-US" sz="4000"/>
              <a:t> and 4 </a:t>
            </a:r>
            <a:r>
              <a:rPr lang="en-US" sz="4000"/>
              <a:t>restaurants→ 2 routes </a:t>
            </a:r>
            <a:endParaRPr sz="4000"/>
          </a:p>
          <a:p>
            <a:pPr indent="0" lvl="0" marL="0" rtl="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None/>
            </a:pPr>
            <a:r>
              <a:rPr b="1" lang="en-US" sz="4000"/>
              <a:t>Case2:</a:t>
            </a:r>
            <a:endParaRPr b="1" sz="4000"/>
          </a:p>
          <a:p>
            <a:pPr indent="0" lvl="0" marL="0" rtl="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None/>
            </a:pPr>
            <a:r>
              <a:rPr lang="en-US" sz="4000"/>
              <a:t>3 drivers, 5 </a:t>
            </a:r>
            <a:r>
              <a:rPr lang="en-US" sz="4000"/>
              <a:t>orders </a:t>
            </a:r>
            <a:r>
              <a:rPr lang="en-US" sz="4000"/>
              <a:t>and 4 </a:t>
            </a:r>
            <a:r>
              <a:rPr lang="en-US" sz="4000"/>
              <a:t>restaurants</a:t>
            </a:r>
            <a:r>
              <a:rPr lang="en-US" sz="4000"/>
              <a:t> → 3 routes </a:t>
            </a:r>
            <a:endParaRPr sz="4000"/>
          </a:p>
          <a:p>
            <a:pPr indent="0" lvl="0" marL="0" rtl="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None/>
            </a:pPr>
            <a:r>
              <a:t/>
            </a:r>
            <a:endParaRPr sz="4000"/>
          </a:p>
        </p:txBody>
      </p:sp>
      <p:sp>
        <p:nvSpPr>
          <p:cNvPr id="94" name="Google Shape;94;p1"/>
          <p:cNvSpPr txBox="1"/>
          <p:nvPr/>
        </p:nvSpPr>
        <p:spPr>
          <a:xfrm>
            <a:off x="1169125" y="5432350"/>
            <a:ext cx="13995600" cy="3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400" spcFirstLastPara="1" rIns="428400" wrap="square" tIns="214200">
            <a:noAutofit/>
          </a:bodyPr>
          <a:lstStyle/>
          <a:p>
            <a:pPr indent="-1606550" lvl="0" marL="1606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b="1" sz="6000"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 state-of-the art mechanism to enhance delivery system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assignment of drivers to order efficiently</a:t>
            </a:r>
            <a:b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</a:t>
            </a: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lowest distance</a:t>
            </a:r>
            <a:b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</a:t>
            </a: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 efficient</a:t>
            </a:r>
            <a:endParaRPr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Taipy built an optimized efficient delivery system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1028700" lvl="0" marL="1606550" marR="0" rtl="0" algn="l">
              <a:spcBef>
                <a:spcPts val="182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Arial"/>
              <a:buNone/>
            </a:pPr>
            <a:r>
              <a:t/>
            </a:r>
            <a:endParaRPr i="0" sz="9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169125" y="9547150"/>
            <a:ext cx="13995600" cy="32663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214200" lIns="428400" spcFirstLastPara="1" rIns="428400" wrap="square" tIns="214200">
            <a:noAutofit/>
          </a:bodyPr>
          <a:lstStyle/>
          <a:p>
            <a:pPr indent="-1606550" lvl="0" marL="1606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</a:t>
            </a:r>
            <a:endParaRPr b="1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06550" lvl="0" marL="1606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t/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06550" lvl="0" marL="1606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t/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06550" lvl="0" marL="1606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t/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06550" lvl="0" marL="1606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t/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06550" lvl="0" marL="1606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t/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 was to minimize the overall distance travelled  by each vehicle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a </a:t>
            </a: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Stage optimizer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VRP tools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API 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 openroute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api </a:t>
            </a: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solve the problem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Routes based on number of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Following cases considered: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order (k) – driver(m) mapping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order (k) – driver(m) mapp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on: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arenR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 capacity constraints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The capacity of vehicles is assumed to be 10 in our case. This case is usually applicable when rider has to pick up multiple deliveries along a route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arenR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Pick up and delivery locations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Restaurants are the pick-up points while customers are delivery locations. As per the algorithm they are randomly mapped. Multiple orders can be assigned to a single rider.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arenR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vehicles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Different number of vehicles create equal number of routes or less. Number of routes are based on optimized routes.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Assuming the speed is constant, time is optimized automatically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all constraints mentioned above, following are the results: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t/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5519650" y="34736050"/>
            <a:ext cx="15544800" cy="7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14200" lIns="428400" spcFirstLastPara="1" rIns="428400" wrap="square" tIns="214200">
            <a:noAutofit/>
          </a:bodyPr>
          <a:lstStyle/>
          <a:p>
            <a:pPr indent="-1606550" lvl="0" marL="1606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sz="6000"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 implementation, effective and efficient way to leverage technology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Google APIs and Taipy integration to solved VRP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ithin short time span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 model performance with use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OR tools and Taipy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conditions routes can be optimized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Scope 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 loop that optimize the next assignment of driver to an order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Upscaling the model performance with large number of runs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16050" lvl="0" marL="16065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Inclusion of additional risk factors or critical variables to consider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" name="Google Shape;97;p1"/>
          <p:cNvCxnSpPr/>
          <p:nvPr/>
        </p:nvCxnSpPr>
        <p:spPr>
          <a:xfrm flipH="1">
            <a:off x="25763125" y="570213"/>
            <a:ext cx="42000" cy="4152300"/>
          </a:xfrm>
          <a:prstGeom prst="straightConnector1">
            <a:avLst/>
          </a:prstGeom>
          <a:noFill/>
          <a:ln cap="flat" cmpd="sng" w="63500">
            <a:solidFill>
              <a:srgbClr val="ADAFA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"/>
          <p:cNvSpPr txBox="1"/>
          <p:nvPr/>
        </p:nvSpPr>
        <p:spPr>
          <a:xfrm>
            <a:off x="4046538" y="42791063"/>
            <a:ext cx="23110825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http://www.stevens.edu/bia</a:t>
            </a:r>
            <a:endParaRPr/>
          </a:p>
        </p:txBody>
      </p:sp>
      <p:pic>
        <p:nvPicPr>
          <p:cNvPr descr="Logo, company name&#10;&#10;Description automatically generated" id="99" name="Google Shape;9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3125" y="1442513"/>
            <a:ext cx="4708525" cy="376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9581" y="10771354"/>
            <a:ext cx="12891021" cy="5081522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9562" y="16430000"/>
            <a:ext cx="12891064" cy="2938000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34300" y="21802378"/>
            <a:ext cx="13995599" cy="4622647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9550" y="32549950"/>
            <a:ext cx="6203075" cy="3883500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7550" y="32549950"/>
            <a:ext cx="6203075" cy="3883500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89550" y="36981175"/>
            <a:ext cx="12891076" cy="4660624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0">
            <a:alphaModFix/>
          </a:blip>
          <a:srcRect b="33129" l="2534" r="-776" t="5622"/>
          <a:stretch/>
        </p:blipFill>
        <p:spPr>
          <a:xfrm>
            <a:off x="15544800" y="11088253"/>
            <a:ext cx="14715500" cy="4997147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934300" y="26928938"/>
            <a:ext cx="7267576" cy="4660649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050646" y="32444463"/>
            <a:ext cx="7279278" cy="1436700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844825" y="32551368"/>
            <a:ext cx="6203076" cy="1329783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741550" y="27404695"/>
            <a:ext cx="6203074" cy="4184880"/>
          </a:xfrm>
          <a:prstGeom prst="rect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"/>
          <p:cNvSpPr txBox="1"/>
          <p:nvPr/>
        </p:nvSpPr>
        <p:spPr>
          <a:xfrm>
            <a:off x="903363" y="1163113"/>
            <a:ext cx="24283800" cy="3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00" lIns="428375" spcFirstLastPara="1" rIns="428375" wrap="square" tIns="2142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Developing Machine learning and Supply chain Application using Taipy </a:t>
            </a:r>
            <a:endParaRPr b="1" sz="500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(Python Open Source Advanced Tools)</a:t>
            </a:r>
            <a:endParaRPr b="1" sz="5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Team: Priestley Fernandes, Kavan , Kanika Yadav, Zhaoyi Xu, Richeng Zhang, Syed Qaderie, Rahul Sikinam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Instructor: Alkiviadis Vazacopoulos</a:t>
            </a:r>
            <a:endParaRPr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2008-04-07T13:20:48Z</dcterms:created>
  <dc:creator>BI&amp;A Poster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2023-03-27T19:58:16Z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13f40d3d-0885-4634-97d7-737e6a27048e</vt:lpwstr>
  </property>
  <property fmtid="{D5CDD505-2E9C-101B-9397-08002B2CF9AE}" pid="8" name="MSIP_Label_a73fd474-4f3c-44ed-88fb-5cc4bd2471bf_ContentBits">
    <vt:lpwstr>0</vt:lpwstr>
  </property>
</Properties>
</file>